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jWvYl8Vvz8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Punctuation on the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Quick Tips on how to figure out which punctuation to use!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40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Semicolons</a:t>
            </a:r>
            <a:br>
              <a:rPr lang="en-US" sz="4400" dirty="0" smtClean="0"/>
            </a:br>
            <a:r>
              <a:rPr lang="en-US" sz="9600" dirty="0" smtClean="0"/>
              <a:t>;</a:t>
            </a:r>
            <a:endParaRPr lang="en-US" sz="9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74073" y="424108"/>
            <a:ext cx="3875554" cy="1958484"/>
          </a:xfrm>
        </p:spPr>
        <p:txBody>
          <a:bodyPr/>
          <a:lstStyle/>
          <a:p>
            <a:r>
              <a:rPr lang="en-US" b="1" dirty="0" smtClean="0"/>
              <a:t>Students often don’t see the value of homework, they complete their assignment out of necessity rather than out of a desire to learn. 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631842" y="850006"/>
            <a:ext cx="3710790" cy="5280338"/>
          </a:xfrm>
        </p:spPr>
        <p:txBody>
          <a:bodyPr>
            <a:noAutofit/>
          </a:bodyPr>
          <a:lstStyle/>
          <a:p>
            <a:r>
              <a:rPr lang="en-US" sz="2400" dirty="0" smtClean="0"/>
              <a:t>This is the most often tested punctuation of the three.</a:t>
            </a:r>
          </a:p>
          <a:p>
            <a:r>
              <a:rPr lang="en-US" sz="2400" dirty="0" smtClean="0"/>
              <a:t>The rule with the semicolon usage is simple: there must be an INDEPENDENT clause on either side of the semicolon.</a:t>
            </a:r>
          </a:p>
          <a:p>
            <a:r>
              <a:rPr lang="en-US" sz="2400" dirty="0" smtClean="0"/>
              <a:t>Remember an INDEPENDENT clause can stand alone as a complete sentence and contains a subject and predicate (verb).</a:t>
            </a:r>
            <a:endParaRPr lang="en-US" sz="2400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7818463" y="2253803"/>
            <a:ext cx="3875554" cy="42113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r>
              <a:rPr lang="en-US" dirty="0" smtClean="0"/>
              <a:t>Students often don’t see the value of homework; they complete their assignment out of necessity rather than out of a desire to learn.</a:t>
            </a:r>
          </a:p>
          <a:p>
            <a:pPr marL="457200" indent="-457200">
              <a:buAutoNum type="arabicPeriod"/>
            </a:pPr>
            <a:r>
              <a:rPr lang="en-US" dirty="0" smtClean="0"/>
              <a:t>Students often don’t see the value of homework, because they complete their assignments out of necessity rather than out of a desire to learn.  </a:t>
            </a:r>
          </a:p>
          <a:p>
            <a:pPr marL="457200" indent="-457200">
              <a:buAutoNum type="arabicPeriod"/>
            </a:pPr>
            <a:r>
              <a:rPr lang="en-US" dirty="0" smtClean="0"/>
              <a:t>Students often don’t see the value of homework. They complete their assignments out of necessity rather than out of a desire to learn.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526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Colons</a:t>
            </a:r>
            <a:br>
              <a:rPr lang="en-US" sz="4400" dirty="0" smtClean="0"/>
            </a:br>
            <a:r>
              <a:rPr lang="en-US" sz="9600" dirty="0"/>
              <a:t>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962899" y="1352282"/>
            <a:ext cx="3875554" cy="507427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There was one thing stopping me from getting up n that stage: pure, unadulterated fear.</a:t>
            </a:r>
          </a:p>
          <a:p>
            <a:pPr marL="457200" indent="-457200">
              <a:buAutoNum type="arabicPeriod"/>
            </a:pPr>
            <a:r>
              <a:rPr lang="en-US" dirty="0" smtClean="0"/>
              <a:t>I have three items in my grocery bag: apples, oranges, and carrots.</a:t>
            </a:r>
          </a:p>
          <a:p>
            <a:pPr marL="457200" indent="-457200">
              <a:buAutoNum type="arabicPeriod"/>
            </a:pPr>
            <a:r>
              <a:rPr lang="en-US" dirty="0" smtClean="0"/>
              <a:t>George W. Bush unwittingly summarized his entire presidential career with one unforgettable phrase: “They </a:t>
            </a:r>
            <a:r>
              <a:rPr lang="en-US" dirty="0" err="1" smtClean="0"/>
              <a:t>misunderestimated</a:t>
            </a:r>
            <a:r>
              <a:rPr lang="en-US" dirty="0" smtClean="0"/>
              <a:t> me.”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654037" y="162540"/>
            <a:ext cx="3710790" cy="584700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There are three ways in which colons are used most often. </a:t>
            </a:r>
          </a:p>
          <a:p>
            <a:pPr lvl="1"/>
            <a:r>
              <a:rPr lang="en-US" sz="2400" dirty="0" smtClean="0"/>
              <a:t>1. To introduce something that follows logically; that is, an effect or consequences</a:t>
            </a:r>
          </a:p>
          <a:p>
            <a:pPr lvl="1"/>
            <a:r>
              <a:rPr lang="en-US" sz="2400" dirty="0" smtClean="0"/>
              <a:t>2.To introduce the elements in a list</a:t>
            </a:r>
          </a:p>
          <a:p>
            <a:pPr lvl="1"/>
            <a:r>
              <a:rPr lang="en-US" sz="2400" dirty="0" smtClean="0"/>
              <a:t>3. To introduce a quote</a:t>
            </a:r>
          </a:p>
        </p:txBody>
      </p:sp>
      <p:sp>
        <p:nvSpPr>
          <p:cNvPr id="9" name="Rectangle 8"/>
          <p:cNvSpPr/>
          <p:nvPr/>
        </p:nvSpPr>
        <p:spPr>
          <a:xfrm>
            <a:off x="3798473" y="5686384"/>
            <a:ext cx="80399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Notice that with all of the examples: the clause which preceded the colon </a:t>
            </a:r>
            <a:r>
              <a:rPr lang="en-US" b="1" i="1" dirty="0" smtClean="0"/>
              <a:t>must</a:t>
            </a:r>
            <a:r>
              <a:rPr lang="en-US" b="1" dirty="0" smtClean="0"/>
              <a:t> be INDEPENDENT.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72889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Dash</a:t>
            </a:r>
            <a:br>
              <a:rPr lang="en-US" sz="4400" dirty="0" smtClean="0"/>
            </a:br>
            <a:r>
              <a:rPr lang="en-US" sz="9600" dirty="0"/>
              <a:t>-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962899" y="1352282"/>
            <a:ext cx="3875554" cy="507427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Time spent in prison can change your outlook- especially if you have a life sentence. </a:t>
            </a:r>
          </a:p>
          <a:p>
            <a:pPr marL="457200" indent="-457200">
              <a:buAutoNum type="arabicPeriod"/>
            </a:pPr>
            <a:r>
              <a:rPr lang="en-US" dirty="0" smtClean="0"/>
              <a:t>It was apparent to me – after hours of deliberation – that I had made a wrong decision. </a:t>
            </a:r>
          </a:p>
          <a:p>
            <a:pPr marL="457200" indent="-457200">
              <a:buAutoNum type="arabicPeriod"/>
            </a:pPr>
            <a:r>
              <a:rPr lang="en-US" dirty="0" smtClean="0"/>
              <a:t>Jack was gentle, but persistent, with his new black lab puppy – he </a:t>
            </a:r>
            <a:r>
              <a:rPr lang="en-US" i="1" dirty="0" smtClean="0"/>
              <a:t>would</a:t>
            </a:r>
            <a:r>
              <a:rPr lang="en-US" dirty="0" smtClean="0"/>
              <a:t> train him to be a fine hunting dog one day.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654037" y="162540"/>
            <a:ext cx="3710790" cy="5847009"/>
          </a:xfrm>
        </p:spPr>
        <p:txBody>
          <a:bodyPr>
            <a:noAutofit/>
          </a:bodyPr>
          <a:lstStyle/>
          <a:p>
            <a:r>
              <a:rPr lang="en-US" b="1" dirty="0" smtClean="0"/>
              <a:t>The dash is NOT a hyphen. </a:t>
            </a:r>
          </a:p>
          <a:p>
            <a:r>
              <a:rPr lang="en-US" b="1" dirty="0" smtClean="0"/>
              <a:t>A hyphen connects certain compound words – the dash has no such function.</a:t>
            </a:r>
          </a:p>
          <a:p>
            <a:r>
              <a:rPr lang="en-US" b="1" dirty="0" smtClean="0"/>
              <a:t>The dash is used to:</a:t>
            </a:r>
          </a:p>
          <a:p>
            <a:pPr lvl="1"/>
            <a:r>
              <a:rPr lang="en-US" sz="2000" dirty="0" smtClean="0"/>
              <a:t>1. To interrupt a sentence with an important, attention-grabbing phrase</a:t>
            </a:r>
          </a:p>
          <a:p>
            <a:pPr lvl="1"/>
            <a:r>
              <a:rPr lang="en-US" sz="2000" dirty="0" smtClean="0"/>
              <a:t>2.To set off interrupting elements within a sentence (serves the same function as comma, but provides emphasis). </a:t>
            </a:r>
          </a:p>
          <a:p>
            <a:pPr lvl="1"/>
            <a:r>
              <a:rPr lang="en-US" sz="2000" dirty="0" smtClean="0"/>
              <a:t>3. To introduce an explanation in the same way a colon would. </a:t>
            </a:r>
          </a:p>
        </p:txBody>
      </p:sp>
    </p:spTree>
    <p:extLst>
      <p:ext uri="{BB962C8B-B14F-4D97-AF65-F5344CB8AC3E}">
        <p14:creationId xmlns:p14="http://schemas.microsoft.com/office/powerpoint/2010/main" val="2815626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Dash</a:t>
            </a:r>
            <a:br>
              <a:rPr lang="en-US" sz="4400" dirty="0" smtClean="0"/>
            </a:br>
            <a:r>
              <a:rPr lang="en-US" sz="9600" dirty="0"/>
              <a:t>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67912" y="850006"/>
            <a:ext cx="3474720" cy="510429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In the following sentence the dash is used correctly since the phrases within the dashes interrupts the sense of the sentence.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I first met my husband – his face was smeared with jelly – I was only five years old. 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497608" y="1930936"/>
            <a:ext cx="3474720" cy="4023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In the following sentence the dash is incorrect because the interrupting phrase gives additional information and is now a break or shift in thought. </a:t>
            </a:r>
          </a:p>
          <a:p>
            <a:endParaRPr lang="en-US" dirty="0" smtClean="0"/>
          </a:p>
          <a:p>
            <a:pPr marL="0" indent="0">
              <a:buFont typeface="Wingdings 2" pitchFamily="18" charset="2"/>
              <a:buNone/>
            </a:pPr>
            <a:r>
              <a:rPr lang="en-US" dirty="0" smtClean="0"/>
              <a:t>Mr. Graham – Stephan’s baseball coach – will drive the team home after practice. </a:t>
            </a:r>
          </a:p>
          <a:p>
            <a:pPr marL="0" indent="0">
              <a:buFont typeface="Wingdings 2" pitchFamily="18" charset="2"/>
              <a:buNone/>
            </a:pPr>
            <a:endParaRPr lang="en-US" dirty="0"/>
          </a:p>
          <a:p>
            <a:pPr marL="0" indent="0">
              <a:buFont typeface="Wingdings 2" pitchFamily="18" charset="2"/>
              <a:buNone/>
            </a:pPr>
            <a:r>
              <a:rPr lang="en-US" b="1" dirty="0" smtClean="0"/>
              <a:t>The correct sentence should say: </a:t>
            </a:r>
          </a:p>
          <a:p>
            <a:pPr marL="0" indent="0">
              <a:buFont typeface="Wingdings 2" pitchFamily="18" charset="2"/>
              <a:buNone/>
            </a:pPr>
            <a:r>
              <a:rPr lang="en-US" dirty="0" smtClean="0"/>
              <a:t>Mr. Graham, Stephan’s baseball coach, will drive the team home after practice.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11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Comma</a:t>
            </a:r>
            <a:br>
              <a:rPr lang="en-US" sz="4400" dirty="0" smtClean="0"/>
            </a:br>
            <a:r>
              <a:rPr lang="en-US" sz="9600" dirty="0" smtClean="0"/>
              <a:t>,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67912" y="850006"/>
            <a:ext cx="7697316" cy="5104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This is </a:t>
            </a:r>
            <a:r>
              <a:rPr lang="en-US" sz="2400" b="1" dirty="0"/>
              <a:t>the single most important rule</a:t>
            </a:r>
            <a:r>
              <a:rPr lang="en-US" sz="2400" dirty="0"/>
              <a:t> to keep in mind when dealing with commas on the ACT: </a:t>
            </a:r>
            <a:r>
              <a:rPr lang="en-US" sz="2400" b="1" dirty="0"/>
              <a:t>if you aren't sure if you need a comma, you probably don't need a comma.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In </a:t>
            </a:r>
            <a:r>
              <a:rPr lang="en-US" sz="2400" dirty="0"/>
              <a:t>fact, you're far more likely to miss a question because you add in an unnecessary comma than you are to miss one because you left an important comma out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5225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Comma</a:t>
            </a:r>
            <a:br>
              <a:rPr lang="en-US" sz="4400" dirty="0" smtClean="0"/>
            </a:br>
            <a:r>
              <a:rPr lang="en-US" sz="9600" dirty="0" smtClean="0"/>
              <a:t>,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67912" y="850006"/>
            <a:ext cx="3474720" cy="5104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four rules you absolutely have to know deal with </a:t>
            </a:r>
            <a:r>
              <a:rPr lang="en-US" sz="2400" b="1" dirty="0"/>
              <a:t>modifying phrases and clauses, introductory phrases and clauses, connecting independent clauses with a conjunction, and separating items in a list</a:t>
            </a:r>
            <a:r>
              <a:rPr lang="en-US" sz="2400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632" y="1928477"/>
            <a:ext cx="4238625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3120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Comma</a:t>
            </a:r>
            <a:br>
              <a:rPr lang="en-US" sz="4400" dirty="0" smtClean="0"/>
            </a:br>
            <a:r>
              <a:rPr lang="en-US" sz="9600" dirty="0" smtClean="0"/>
              <a:t>,</a:t>
            </a:r>
            <a:endParaRPr lang="en-US" sz="9600" dirty="0"/>
          </a:p>
        </p:txBody>
      </p:sp>
      <p:pic>
        <p:nvPicPr>
          <p:cNvPr id="6" name="jWvYl8Vvz8U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461009" y="1046322"/>
            <a:ext cx="8317685" cy="467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096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2724</TotalTime>
  <Words>614</Words>
  <Application>Microsoft Office PowerPoint</Application>
  <PresentationFormat>Widescreen</PresentationFormat>
  <Paragraphs>46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Frame</vt:lpstr>
      <vt:lpstr>Punctuation on the ACT</vt:lpstr>
      <vt:lpstr>Semicolons ;</vt:lpstr>
      <vt:lpstr>Colons :</vt:lpstr>
      <vt:lpstr>Dash -</vt:lpstr>
      <vt:lpstr>Dash -</vt:lpstr>
      <vt:lpstr>Comma ,</vt:lpstr>
      <vt:lpstr>Comma ,</vt:lpstr>
      <vt:lpstr>Comma ,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Corrine Kallemeyn</dc:creator>
  <cp:lastModifiedBy>Corrine Kallemeyn</cp:lastModifiedBy>
  <cp:revision>12</cp:revision>
  <dcterms:created xsi:type="dcterms:W3CDTF">2018-03-21T15:23:15Z</dcterms:created>
  <dcterms:modified xsi:type="dcterms:W3CDTF">2018-03-23T12:47:37Z</dcterms:modified>
</cp:coreProperties>
</file>